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38313628-BF91-4569-AD93-6D36A53D8F55}">
  <a:tblStyle styleId="{38313628-BF91-4569-AD93-6D36A53D8F55}" styleName="Table_0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Early de-risking threw “inductive” out the window.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might kill this slide.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we didn’t use these alternatives. 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lphaLcPeriod"/>
            </a:pPr>
            <a:r>
              <a:rPr lang="en">
                <a:solidFill>
                  <a:schemeClr val="dk1"/>
                </a:solidFill>
              </a:rPr>
              <a:t>Legacy: a theremin is cool - has a history.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lphaLcPeriod"/>
            </a:pPr>
            <a:r>
              <a:rPr lang="en">
                <a:solidFill>
                  <a:schemeClr val="dk1"/>
                </a:solidFill>
              </a:rPr>
              <a:t>Issues with lighting effecting optical sensors. 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lphaLcPeriod"/>
            </a:pPr>
            <a:r>
              <a:rPr lang="en">
                <a:solidFill>
                  <a:schemeClr val="dk1"/>
                </a:solidFill>
              </a:rPr>
              <a:t>Ultrasonic sensors can be slow and respond to loud noises.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Electronic music is boring to watch, all the  actions are small (knob twist, button pushes, ect)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CPU block diagram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pretty much map each section of this schematic back to the block diagram I showed you earlier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Notice: this board has fat traces and they are almost entirely on one side.</a:t>
            </a:r>
            <a:br>
              <a:rPr lang="en"/>
            </a:br>
            <a:r>
              <a:rPr lang="en"/>
              <a:t>This is because we wanted to get a prototype of this board going early to de-risk, so we did a version that would be easy to etch.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Succesful musicians find a way to to make their instruments and performance more expressive and physical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Notice how this microcontroller board adheres to the single direction on a single layer convention.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Notice how this microcontroller board adheres to the single direction on a single layer convention.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the bill of materials for 3 sensors and a single sensor hub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Legacy analog instruments are popular again!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We’re setting up why we why a company would want to get a product for this market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our specific play for this project. What we want to achieve with our project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These are the requirements we, generated for our prototype, in order to fit into the niche we outline in the beginning of the presentation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where we talk about how we derisked the inductive proximity sensor and found it didn’t work well. This led us to a capacative sensor, which is how a theremin works.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637950" y="0"/>
            <a:ext cx="4963515" cy="3460018"/>
          </a:xfrm>
          <a:prstGeom prst="flowChartOnlineStorag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0"/>
            <a:ext cx="3835200" cy="346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rot="10800000">
            <a:off x="3950564" y="125"/>
            <a:ext cx="3459900" cy="3459900"/>
          </a:xfrm>
          <a:prstGeom prst="flowChartDelay">
            <a:avLst/>
          </a:prstGeom>
          <a:solidFill>
            <a:srgbClr val="434343">
              <a:alpha val="4577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rot="10800000">
            <a:off x="4833294" y="125"/>
            <a:ext cx="3459900" cy="3459900"/>
          </a:xfrm>
          <a:prstGeom prst="flowChartDelay">
            <a:avLst/>
          </a:prstGeom>
          <a:solidFill>
            <a:srgbClr val="666666">
              <a:alpha val="2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 rot="10800000">
            <a:off x="5684100" y="125"/>
            <a:ext cx="3459900" cy="3459900"/>
          </a:xfrm>
          <a:prstGeom prst="flowChartDelay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24475" y="465975"/>
            <a:ext cx="3568800" cy="28416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24475" y="3612601"/>
            <a:ext cx="5124300" cy="13026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None/>
              <a:defRPr sz="18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836400" y="769175"/>
            <a:ext cx="7490400" cy="15774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4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836400" y="769175"/>
            <a:ext cx="7490400" cy="15774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5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png"/><Relationship Id="rId4" Type="http://schemas.openxmlformats.org/officeDocument/2006/relationships/image" Target="../media/image15.png"/><Relationship Id="rId5" Type="http://schemas.openxmlformats.org/officeDocument/2006/relationships/image" Target="../media/image0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gif"/><Relationship Id="rId4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Relationship Id="rId4" Type="http://schemas.openxmlformats.org/officeDocument/2006/relationships/image" Target="../media/image0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jpg"/><Relationship Id="rId4" Type="http://schemas.openxmlformats.org/officeDocument/2006/relationships/image" Target="../media/image05.jpg"/><Relationship Id="rId5" Type="http://schemas.openxmlformats.org/officeDocument/2006/relationships/image" Target="../media/image03.jpg"/><Relationship Id="rId6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24475" y="465975"/>
            <a:ext cx="3568800" cy="284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324475" y="3612601"/>
            <a:ext cx="5124300" cy="130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11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Eric Bennett, Casey Montgomery, </a:t>
            </a:r>
            <a:br>
              <a:rPr lang="en"/>
            </a:br>
            <a:r>
              <a:rPr lang="en"/>
              <a:t>Charles Staffeld, James Solonika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Ver. 1.2</a:t>
            </a:r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826800" y="244600"/>
            <a:ext cx="7490400" cy="157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Back to the Future of Music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6159.jp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111000" y="3429000"/>
            <a:ext cx="23274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This giant  flat coil inductor (about 12” square) gave us about 3 inches of dynamic control!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332100" y="95550"/>
            <a:ext cx="84798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Engineering </a:t>
            </a:r>
            <a:r>
              <a:rPr lang="en" sz="360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55950" y="996675"/>
            <a:ext cx="8432100" cy="3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rgbClr val="FFFFFF"/>
                </a:solidFill>
              </a:rPr>
              <a:t>Functionality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Robust sensor inputs - minimal to no manual calibration required after initial build.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MIDI compatible outputs.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Allow automatic environmental calibration.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Allow user settable sensor MIDI mapping to more instrument parameters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rgbClr val="FFFFFF"/>
                </a:solidFill>
              </a:rPr>
              <a:t>Performance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Be able to sense physical motion up to 3 feet away from the sensor.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rgbClr val="FFFFFF"/>
                </a:solidFill>
              </a:rPr>
              <a:t>Health &amp; Safety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Keep voltage and current levels safe for human contact.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Make sure all exposed edges and corners are not sharp enough to cut human skin.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332100" y="95550"/>
            <a:ext cx="84798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Engineering </a:t>
            </a:r>
            <a:r>
              <a:rPr lang="en" sz="360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55950" y="996675"/>
            <a:ext cx="8432100" cy="3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rgbClr val="FFFFFF"/>
                </a:solidFill>
              </a:rPr>
              <a:t>Legal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Comply with FCC frequency regulations. (don’t generate a bunch of EM noise)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rgbClr val="FFFFFF"/>
                </a:solidFill>
              </a:rPr>
              <a:t>Operational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Portable and easy to set up - should not require more than one person.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</a:rPr>
              <a:t>Social and Cultural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Capitalize on the legacy of analog music equipment.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Shape 162"/>
          <p:cNvGraphicFramePr/>
          <p:nvPr/>
        </p:nvGraphicFramePr>
        <p:xfrm>
          <a:off x="1600200" y="104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{38313628-BF91-4569-AD93-6D36A53D8F55}</a:tableStyleId>
              </a:tblPr>
              <a:tblGrid>
                <a:gridCol w="1981200"/>
                <a:gridCol w="1981200"/>
                <a:gridCol w="19812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Marketing Requirements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Engineering requirements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</a:rPr>
                        <a:t>Justification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3,4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Run on 12V DC power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Easy to obtain a barrel jack plug for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Oscillators should have a stable resting frequency (within 1 kHz of target frequency)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Minimizes time to calibrate and amount of calibrations required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3,4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Power sensor boards through MIDI cable from CPU board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Simplifies device setup and reduces overall size of the system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2, 5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Use an antenna that extends beyond the board and can be swapped out if needed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Aids in sensor strength and allows changes to antenna based on testing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66700">
                <a:tc grid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Marketing requirements</a:t>
                      </a:r>
                    </a:p>
                    <a:p>
                      <a:pPr indent="-298450" lvl="0" marL="457200" rtl="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Minimal calibration</a:t>
                      </a:r>
                    </a:p>
                    <a:p>
                      <a:pPr indent="-298450" lvl="0" marL="457200" rtl="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Sense within three feet</a:t>
                      </a:r>
                    </a:p>
                    <a:p>
                      <a:pPr indent="-298450" lvl="0" marL="457200" rtl="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Portable and easy to set up</a:t>
                      </a:r>
                    </a:p>
                    <a:p>
                      <a:pPr indent="-298450" lvl="0" marL="457200" rtl="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Low energy</a:t>
                      </a:r>
                    </a:p>
                    <a:p>
                      <a:pPr indent="-298450" lvl="0" marL="457200" rtl="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Capitalize on the legacy of analog music equipment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63" name="Shape 163"/>
          <p:cNvSpPr txBox="1"/>
          <p:nvPr/>
        </p:nvSpPr>
        <p:spPr>
          <a:xfrm>
            <a:off x="332100" y="95550"/>
            <a:ext cx="84798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 Engineering </a:t>
            </a:r>
            <a:r>
              <a:rPr lang="en" sz="3600">
                <a:solidFill>
                  <a:srgbClr val="FFFFFF"/>
                </a:solidFill>
              </a:rPr>
              <a:t>Requirements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826800" y="244600"/>
            <a:ext cx="74904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Our Approach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111000" y="1448900"/>
            <a:ext cx="8844000" cy="337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Begin with a basic theremin circuit,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but instead of using the frequency it generates directly,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convert it to data in order to increase the capabilities of the instrument and interface with modern electronic instruments.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 amt="90000"/>
          </a:blip>
          <a:srcRect b="0" l="25514" r="25514" t="0"/>
          <a:stretch/>
        </p:blipFill>
        <p:spPr>
          <a:xfrm>
            <a:off x="0" y="0"/>
            <a:ext cx="2285988" cy="257469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 amt="85000"/>
          </a:blip>
          <a:srcRect b="0" l="13669" r="13661" t="0"/>
          <a:stretch/>
        </p:blipFill>
        <p:spPr>
          <a:xfrm>
            <a:off x="2285997" y="0"/>
            <a:ext cx="2285997" cy="2574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 amt="90000"/>
          </a:blip>
          <a:srcRect b="4635" l="0" r="0" t="4644"/>
          <a:stretch/>
        </p:blipFill>
        <p:spPr>
          <a:xfrm>
            <a:off x="4572004" y="0"/>
            <a:ext cx="2285996" cy="2574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6">
            <a:alphaModFix amt="85000"/>
          </a:blip>
          <a:srcRect b="0" l="5602" r="5611" t="0"/>
          <a:stretch/>
        </p:blipFill>
        <p:spPr>
          <a:xfrm>
            <a:off x="6857997" y="0"/>
            <a:ext cx="2285998" cy="2574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8" name="Shape 178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didn’t we sense proximity with one of these?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826800" y="244600"/>
            <a:ext cx="74904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THE DESIGN</a:t>
            </a:r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111000" y="1448900"/>
            <a:ext cx="8844000" cy="337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How Does it work?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78-200.pn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166" y="2160681"/>
            <a:ext cx="2037199" cy="203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139567" y="499093"/>
            <a:ext cx="2037300" cy="404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4617278" y="1902289"/>
            <a:ext cx="18708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/>
              <a:t>Sensor </a:t>
            </a:r>
            <a:br>
              <a:rPr b="1" lang="en" sz="1800"/>
            </a:br>
            <a:r>
              <a:rPr b="1" lang="en" sz="1800"/>
              <a:t>CPU Hub</a:t>
            </a:r>
          </a:p>
        </p:txBody>
      </p:sp>
      <p:sp>
        <p:nvSpPr>
          <p:cNvPr id="192" name="Shape 192"/>
          <p:cNvSpPr/>
          <p:nvPr/>
        </p:nvSpPr>
        <p:spPr>
          <a:xfrm>
            <a:off x="1668240" y="696380"/>
            <a:ext cx="1785900" cy="124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1782467" y="862520"/>
            <a:ext cx="9969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/>
              <a:t>Theremin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/>
              <a:t>Proximity</a:t>
            </a:r>
            <a:br>
              <a:rPr b="1" lang="en"/>
            </a:br>
            <a:r>
              <a:rPr b="1" lang="en"/>
              <a:t>Sensor</a:t>
            </a:r>
          </a:p>
        </p:txBody>
      </p:sp>
      <p:sp>
        <p:nvSpPr>
          <p:cNvPr id="194" name="Shape 194"/>
          <p:cNvSpPr/>
          <p:nvPr/>
        </p:nvSpPr>
        <p:spPr>
          <a:xfrm>
            <a:off x="1668240" y="2017897"/>
            <a:ext cx="1785900" cy="124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1782467" y="2184037"/>
            <a:ext cx="9969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/>
              <a:t>Theremin</a:t>
            </a:r>
            <a:br>
              <a:rPr b="1" lang="en"/>
            </a:br>
            <a:r>
              <a:rPr b="1" lang="en"/>
              <a:t>Proximity</a:t>
            </a:r>
            <a:br>
              <a:rPr b="1" lang="en"/>
            </a:br>
            <a:r>
              <a:rPr b="1" lang="en"/>
              <a:t>Sensor</a:t>
            </a:r>
          </a:p>
        </p:txBody>
      </p:sp>
      <p:sp>
        <p:nvSpPr>
          <p:cNvPr id="196" name="Shape 196"/>
          <p:cNvSpPr/>
          <p:nvPr/>
        </p:nvSpPr>
        <p:spPr>
          <a:xfrm>
            <a:off x="1668240" y="3339415"/>
            <a:ext cx="1785900" cy="124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1782467" y="3505554"/>
            <a:ext cx="9969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/>
              <a:t>Theremin</a:t>
            </a:r>
            <a:br>
              <a:rPr b="1" lang="en"/>
            </a:br>
            <a:r>
              <a:rPr b="1" lang="en"/>
              <a:t>Proximity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/>
              <a:t>Sensor</a:t>
            </a:r>
          </a:p>
        </p:txBody>
      </p:sp>
      <p:sp>
        <p:nvSpPr>
          <p:cNvPr id="198" name="Shape 198"/>
          <p:cNvSpPr/>
          <p:nvPr/>
        </p:nvSpPr>
        <p:spPr>
          <a:xfrm>
            <a:off x="5271223" y="2476475"/>
            <a:ext cx="1933199" cy="124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5313386" y="2895845"/>
            <a:ext cx="1933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/>
              <a:t>MIDI OUTPUT</a:t>
            </a:r>
          </a:p>
        </p:txBody>
      </p:sp>
      <p:pic>
        <p:nvPicPr>
          <p:cNvPr descr="2372-200.png"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37" y="855678"/>
            <a:ext cx="1462380" cy="1462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sic-notes-clipart-9i4eGnnGT.jpeg" id="201" name="Shape 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491" y="363850"/>
            <a:ext cx="1741786" cy="1674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219687" y="2359850"/>
            <a:ext cx="13185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Performer's Hand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319454" y="4319748"/>
            <a:ext cx="2689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Electronic Synthesizer or other MIDI capable device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0" y="0"/>
            <a:ext cx="9144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Big Picture MIDI Theremin Operation</a:t>
            </a:r>
          </a:p>
        </p:txBody>
      </p:sp>
      <p:sp>
        <p:nvSpPr>
          <p:cNvPr id="205" name="Shape 205"/>
          <p:cNvSpPr/>
          <p:nvPr/>
        </p:nvSpPr>
        <p:spPr>
          <a:xfrm>
            <a:off x="3242525" y="1034300"/>
            <a:ext cx="1076400" cy="540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242525" y="2415950"/>
            <a:ext cx="1076400" cy="540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3242525" y="3705000"/>
            <a:ext cx="1076400" cy="540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ock_diagram_Theremin.png"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41578"/>
          <a:stretch/>
        </p:blipFill>
        <p:spPr>
          <a:xfrm>
            <a:off x="914400" y="1550500"/>
            <a:ext cx="6332774" cy="26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0" y="0"/>
            <a:ext cx="9144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Classic Theremin Circuit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Shape 218"/>
          <p:cNvCxnSpPr>
            <a:stCxn id="219" idx="3"/>
            <a:endCxn id="220" idx="1"/>
          </p:cNvCxnSpPr>
          <p:nvPr/>
        </p:nvCxnSpPr>
        <p:spPr>
          <a:xfrm>
            <a:off x="5133149" y="2858449"/>
            <a:ext cx="184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Block_diagram_Theremin.png" id="219" name="Shape 219"/>
          <p:cNvPicPr preferRelativeResize="0"/>
          <p:nvPr/>
        </p:nvPicPr>
        <p:blipFill rotWithShape="1">
          <a:blip r:embed="rId3">
            <a:alphaModFix/>
          </a:blip>
          <a:srcRect b="0" l="0" r="33382" t="41578"/>
          <a:stretch/>
        </p:blipFill>
        <p:spPr>
          <a:xfrm>
            <a:off x="914400" y="1550500"/>
            <a:ext cx="4218749" cy="26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5580400" y="2491925"/>
            <a:ext cx="852600" cy="796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5551700" y="2516000"/>
            <a:ext cx="8814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Frequency to voltage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converter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6976750" y="2516000"/>
            <a:ext cx="1006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Analog Proximity Signal</a:t>
            </a:r>
          </a:p>
        </p:txBody>
      </p:sp>
      <p:sp>
        <p:nvSpPr>
          <p:cNvPr id="223" name="Shape 223"/>
          <p:cNvSpPr/>
          <p:nvPr/>
        </p:nvSpPr>
        <p:spPr>
          <a:xfrm>
            <a:off x="2051550" y="1209275"/>
            <a:ext cx="852600" cy="796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2037150" y="1209275"/>
            <a:ext cx="881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Voltage </a:t>
            </a:r>
            <a:br>
              <a:rPr b="1" lang="en" sz="1000"/>
            </a:br>
            <a:r>
              <a:rPr b="1" lang="en" sz="1000"/>
              <a:t>Controlled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local</a:t>
            </a:r>
            <a:br>
              <a:rPr b="1" lang="en" sz="1000"/>
            </a:br>
            <a:r>
              <a:rPr b="1" lang="en" sz="1000"/>
              <a:t>Oscillator </a:t>
            </a:r>
          </a:p>
        </p:txBody>
      </p:sp>
      <p:cxnSp>
        <p:nvCxnSpPr>
          <p:cNvPr id="225" name="Shape 225"/>
          <p:cNvCxnSpPr>
            <a:stCxn id="226" idx="1"/>
          </p:cNvCxnSpPr>
          <p:nvPr/>
        </p:nvCxnSpPr>
        <p:spPr>
          <a:xfrm rot="10800000">
            <a:off x="2994525" y="1657925"/>
            <a:ext cx="3647700" cy="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6" name="Shape 226"/>
          <p:cNvSpPr txBox="1"/>
          <p:nvPr/>
        </p:nvSpPr>
        <p:spPr>
          <a:xfrm>
            <a:off x="6642225" y="1321175"/>
            <a:ext cx="1582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Analog Calibration Signal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0" y="0"/>
            <a:ext cx="9144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Our Theremin Sensor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lE8adF.gif" id="91" name="Shape 91"/>
          <p:cNvPicPr preferRelativeResize="0"/>
          <p:nvPr/>
        </p:nvPicPr>
        <p:blipFill rotWithShape="1">
          <a:blip r:embed="rId3">
            <a:alphaModFix amt="90000"/>
          </a:blip>
          <a:srcRect b="9980" l="0" r="0" t="9980"/>
          <a:stretch/>
        </p:blipFill>
        <p:spPr>
          <a:xfrm>
            <a:off x="0" y="2614925"/>
            <a:ext cx="5563275" cy="25202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4f19526106d59005848a382d07ac1c49.jpg" id="92" name="Shape 92"/>
          <p:cNvPicPr preferRelativeResize="0"/>
          <p:nvPr/>
        </p:nvPicPr>
        <p:blipFill rotWithShape="1">
          <a:blip r:embed="rId4">
            <a:alphaModFix amt="85000"/>
          </a:blip>
          <a:srcRect b="2562" l="22027" r="0" t="7823"/>
          <a:stretch/>
        </p:blipFill>
        <p:spPr>
          <a:xfrm>
            <a:off x="5563275" y="2614925"/>
            <a:ext cx="3571200" cy="25202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3" name="Shape 93"/>
          <p:cNvSpPr txBox="1"/>
          <p:nvPr>
            <p:ph type="title"/>
          </p:nvPr>
        </p:nvSpPr>
        <p:spPr>
          <a:xfrm>
            <a:off x="836400" y="769175"/>
            <a:ext cx="74904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Seeing an electronic musician perform is usually pretty boring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3960950" y="559075"/>
            <a:ext cx="4308900" cy="4416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184575" y="1179675"/>
            <a:ext cx="1215900" cy="81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5344675" y="1271900"/>
            <a:ext cx="824700" cy="65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 flipH="1">
            <a:off x="7349530" y="3757700"/>
            <a:ext cx="1719300" cy="65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046625" y="726800"/>
            <a:ext cx="1830900" cy="405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 flipH="1">
            <a:off x="1772594" y="1970025"/>
            <a:ext cx="4408200" cy="65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83850" y="1020325"/>
            <a:ext cx="2208300" cy="1887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0" y="0"/>
            <a:ext cx="9144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Sensor CPU Hub</a:t>
            </a:r>
          </a:p>
        </p:txBody>
      </p:sp>
      <p:sp>
        <p:nvSpPr>
          <p:cNvPr id="240" name="Shape 240"/>
          <p:cNvSpPr/>
          <p:nvPr/>
        </p:nvSpPr>
        <p:spPr>
          <a:xfrm>
            <a:off x="1752600" y="1314525"/>
            <a:ext cx="2432100" cy="65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4150300" y="1312475"/>
            <a:ext cx="1215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Low Pass Filter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6200375" y="916100"/>
            <a:ext cx="1523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Microcontroller</a:t>
            </a:r>
          </a:p>
        </p:txBody>
      </p:sp>
      <p:sp>
        <p:nvSpPr>
          <p:cNvPr id="243" name="Shape 243"/>
          <p:cNvSpPr txBox="1"/>
          <p:nvPr/>
        </p:nvSpPr>
        <p:spPr>
          <a:xfrm flipH="1">
            <a:off x="2497755" y="1990275"/>
            <a:ext cx="208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</a:rPr>
              <a:t>Analog Proximity Signal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6046625" y="1377387"/>
            <a:ext cx="642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PWM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934300" y="1334775"/>
            <a:ext cx="2376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</a:rPr>
              <a:t>Analog Calibration Signal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6047975" y="2119862"/>
            <a:ext cx="642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ADC</a:t>
            </a:r>
          </a:p>
        </p:txBody>
      </p:sp>
      <p:sp>
        <p:nvSpPr>
          <p:cNvPr id="247" name="Shape 247"/>
          <p:cNvSpPr txBox="1"/>
          <p:nvPr/>
        </p:nvSpPr>
        <p:spPr>
          <a:xfrm flipH="1">
            <a:off x="7964996" y="3777950"/>
            <a:ext cx="982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MIDI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309900" y="3907537"/>
            <a:ext cx="642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Tx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73600" y="1358375"/>
            <a:ext cx="12924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/>
              <a:t>Theremin</a:t>
            </a:r>
            <a:br>
              <a:rPr b="1" lang="en" sz="1800"/>
            </a:br>
            <a:r>
              <a:rPr b="1" lang="en" sz="1800"/>
              <a:t>Proximity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800"/>
              <a:t>Sensor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310300" y="3784950"/>
            <a:ext cx="12924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/>
              <a:t>Sensor</a:t>
            </a:r>
            <a:br>
              <a:rPr b="1" lang="en" sz="1800"/>
            </a:br>
            <a:r>
              <a:rPr b="1" lang="en" sz="1800"/>
              <a:t>CPU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800"/>
              <a:t>Hub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1710675" y="814300"/>
            <a:ext cx="3111000" cy="3111000"/>
          </a:xfrm>
          <a:prstGeom prst="rtTriangle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 flipH="1">
            <a:off x="4821675" y="814300"/>
            <a:ext cx="3111000" cy="3111000"/>
          </a:xfrm>
          <a:prstGeom prst="rtTriangle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445500" y="3867725"/>
            <a:ext cx="27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/>
              <a:t>Antenna Freq &lt;&lt; Ref Freq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6486475" y="3867725"/>
            <a:ext cx="2657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/>
              <a:t>Antenna Freq &gt;&gt; Ref Freq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411975" y="1855850"/>
            <a:ext cx="12987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/>
              <a:t>Analog </a:t>
            </a:r>
            <a:br>
              <a:rPr b="1" lang="en" sz="1800"/>
            </a:br>
            <a:r>
              <a:rPr b="1" lang="en" sz="1800"/>
              <a:t>Proximity </a:t>
            </a:r>
            <a:br>
              <a:rPr b="1" lang="en" sz="1800"/>
            </a:br>
            <a:r>
              <a:rPr b="1" lang="en" sz="1800"/>
              <a:t>Signal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1014500" y="719625"/>
            <a:ext cx="794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/>
              <a:t>5 volts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1008025" y="3532900"/>
            <a:ext cx="794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/>
              <a:t>0 volts</a:t>
            </a:r>
          </a:p>
        </p:txBody>
      </p:sp>
      <p:sp>
        <p:nvSpPr>
          <p:cNvPr id="262" name="Shape 262"/>
          <p:cNvSpPr/>
          <p:nvPr/>
        </p:nvSpPr>
        <p:spPr>
          <a:xfrm rot="-5400000">
            <a:off x="4829650" y="4130079"/>
            <a:ext cx="586800" cy="973800"/>
          </a:xfrm>
          <a:prstGeom prst="bentArrow">
            <a:avLst>
              <a:gd fmla="val 25000" name="adj1"/>
              <a:gd fmla="val 35699" name="adj2"/>
              <a:gd fmla="val 41727" name="adj3"/>
              <a:gd fmla="val 43750" name="adj4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318625" y="4447000"/>
            <a:ext cx="1732500" cy="666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5324249" y="4417717"/>
            <a:ext cx="1597799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Calibration Sets Resting Voltage Here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3493587" y="3925300"/>
            <a:ext cx="2657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/>
              <a:t>Antenna Freq = Ref Freq</a:t>
            </a:r>
          </a:p>
        </p:txBody>
      </p:sp>
      <p:sp>
        <p:nvSpPr>
          <p:cNvPr id="266" name="Shape 266"/>
          <p:cNvSpPr/>
          <p:nvPr/>
        </p:nvSpPr>
        <p:spPr>
          <a:xfrm>
            <a:off x="3665725" y="1404075"/>
            <a:ext cx="2286000" cy="8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372-200.png"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712" y="814303"/>
            <a:ext cx="1462380" cy="146238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4082725" y="1628975"/>
            <a:ext cx="1788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Towards Antenna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0" y="0"/>
            <a:ext cx="9144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Calibration</a:t>
            </a:r>
            <a:r>
              <a:rPr b="1" lang="en" sz="2400"/>
              <a:t> Mode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1509125" y="1645056"/>
            <a:ext cx="5685300" cy="342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933207" y="1097840"/>
            <a:ext cx="335700" cy="901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6396901" y="3467530"/>
            <a:ext cx="2187899" cy="12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3505114" y="3188790"/>
            <a:ext cx="3214200" cy="174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1512453" y="879965"/>
            <a:ext cx="894900" cy="54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1512453" y="978666"/>
            <a:ext cx="8949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Sensor </a:t>
            </a:r>
          </a:p>
        </p:txBody>
      </p:sp>
      <p:pic>
        <p:nvPicPr>
          <p:cNvPr descr="2372-200.png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216" y="797325"/>
            <a:ext cx="711377" cy="71137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3485186" y="1124726"/>
            <a:ext cx="335700" cy="9014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2204211" y="3687835"/>
            <a:ext cx="1642799" cy="120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3175924" y="906850"/>
            <a:ext cx="894900" cy="54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1707216" y="3928011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3175924" y="1005551"/>
            <a:ext cx="8949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Sensor </a:t>
            </a:r>
          </a:p>
        </p:txBody>
      </p:sp>
      <p:sp>
        <p:nvSpPr>
          <p:cNvPr id="286" name="Shape 286"/>
          <p:cNvSpPr/>
          <p:nvPr/>
        </p:nvSpPr>
        <p:spPr>
          <a:xfrm>
            <a:off x="1924940" y="3146270"/>
            <a:ext cx="335700" cy="9014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716791" y="2935793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372-200.png"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433" y="824210"/>
            <a:ext cx="711377" cy="71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>
            <a:off x="1924940" y="2110944"/>
            <a:ext cx="335700" cy="901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712008" y="1943575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 rot="5400000">
            <a:off x="4298676" y="2557424"/>
            <a:ext cx="1066200" cy="61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430372" y="1979532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 rot="-5400000">
            <a:off x="3898407" y="1861223"/>
            <a:ext cx="335700" cy="901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3267462" y="1979532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1721574" y="2131590"/>
            <a:ext cx="7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ADC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267462" y="2187336"/>
            <a:ext cx="7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ADC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1726356" y="3123808"/>
            <a:ext cx="7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Average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1716782" y="4116026"/>
            <a:ext cx="7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Logerize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2458550" y="4100525"/>
            <a:ext cx="14274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200"/>
              <a:t>Pitch Event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435164" y="2194607"/>
            <a:ext cx="7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Average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3505114" y="3467521"/>
            <a:ext cx="38100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if(prevPitch != newPitch){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Get velocity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Turn off previous MIDI Note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Send new MIDI Note % Velocity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Save prevPitch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02" name="Shape 302"/>
          <p:cNvSpPr txBox="1"/>
          <p:nvPr/>
        </p:nvSpPr>
        <p:spPr>
          <a:xfrm rot="5400000">
            <a:off x="4484069" y="2870313"/>
            <a:ext cx="773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200"/>
              <a:t>Velocity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6663049" y="3907325"/>
            <a:ext cx="16998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/>
              <a:t>MIDI OUTPUT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0" y="0"/>
            <a:ext cx="9144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Pitch Change Mode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0" y="0"/>
            <a:ext cx="9144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Gate Trigger</a:t>
            </a:r>
            <a:r>
              <a:rPr b="1" lang="en" sz="2400"/>
              <a:t> Mode</a:t>
            </a:r>
          </a:p>
        </p:txBody>
      </p:sp>
      <p:sp>
        <p:nvSpPr>
          <p:cNvPr id="310" name="Shape 310"/>
          <p:cNvSpPr/>
          <p:nvPr/>
        </p:nvSpPr>
        <p:spPr>
          <a:xfrm>
            <a:off x="943050" y="1522525"/>
            <a:ext cx="6078000" cy="342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367132" y="975315"/>
            <a:ext cx="335700" cy="901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6211822" y="3881387"/>
            <a:ext cx="1414200" cy="9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2939051" y="3066275"/>
            <a:ext cx="3605700" cy="174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946378" y="757440"/>
            <a:ext cx="894900" cy="54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946378" y="856141"/>
            <a:ext cx="8949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Sensor </a:t>
            </a:r>
          </a:p>
        </p:txBody>
      </p:sp>
      <p:pic>
        <p:nvPicPr>
          <p:cNvPr descr="2372-200.png"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141" y="674800"/>
            <a:ext cx="711377" cy="71137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2919111" y="1002201"/>
            <a:ext cx="335700" cy="9014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1638136" y="3565310"/>
            <a:ext cx="1642800" cy="120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609849" y="784325"/>
            <a:ext cx="894900" cy="545999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1141141" y="3805486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2609849" y="883026"/>
            <a:ext cx="8949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Sensor </a:t>
            </a:r>
          </a:p>
        </p:txBody>
      </p:sp>
      <p:sp>
        <p:nvSpPr>
          <p:cNvPr id="322" name="Shape 322"/>
          <p:cNvSpPr/>
          <p:nvPr/>
        </p:nvSpPr>
        <p:spPr>
          <a:xfrm>
            <a:off x="1358865" y="3023745"/>
            <a:ext cx="335700" cy="9014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150716" y="2813268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372-200.png"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358" y="701685"/>
            <a:ext cx="711377" cy="71137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/>
          <p:nvPr/>
        </p:nvSpPr>
        <p:spPr>
          <a:xfrm>
            <a:off x="1358865" y="1988419"/>
            <a:ext cx="335700" cy="901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145933" y="1821050"/>
            <a:ext cx="770999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 rot="5400000">
            <a:off x="4911902" y="2396499"/>
            <a:ext cx="1067700" cy="54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5062160" y="1857007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 rot="-5400000">
            <a:off x="4530195" y="1738698"/>
            <a:ext cx="335700" cy="901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/>
        </p:nvSpPr>
        <p:spPr>
          <a:xfrm>
            <a:off x="5066952" y="2072082"/>
            <a:ext cx="7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Logerize</a:t>
            </a:r>
          </a:p>
        </p:txBody>
      </p:sp>
      <p:sp>
        <p:nvSpPr>
          <p:cNvPr id="331" name="Shape 331"/>
          <p:cNvSpPr/>
          <p:nvPr/>
        </p:nvSpPr>
        <p:spPr>
          <a:xfrm>
            <a:off x="3864297" y="1857007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 rot="-5400000">
            <a:off x="3332332" y="1738698"/>
            <a:ext cx="335700" cy="9014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2701387" y="1857007"/>
            <a:ext cx="771000" cy="7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1155499" y="2009065"/>
            <a:ext cx="7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ADC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2701387" y="2064811"/>
            <a:ext cx="7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ADC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160281" y="3001283"/>
            <a:ext cx="770999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Average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020200" y="3913575"/>
            <a:ext cx="969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900"/>
              <a:t>Threshold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900"/>
              <a:t>Comparator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1931274" y="3881400"/>
            <a:ext cx="1323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200"/>
              <a:t>Gate Trigger Event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3869089" y="2072082"/>
            <a:ext cx="7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Average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3147689" y="3225296"/>
            <a:ext cx="38100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if(PlayState is off &amp;&amp; GateTrigger is on)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Set playState on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Get new pitch value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MidiNoteOn(pitch);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If (playState is off &amp;&amp; gateTrigger is off)</a:t>
            </a:r>
          </a:p>
          <a:p>
            <a:pPr indent="457200" lvl="0" rtl="0" algn="l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Set playState off</a:t>
            </a:r>
          </a:p>
          <a:p>
            <a:pPr indent="457200" lvl="0" rtl="0" algn="l">
              <a:spcBef>
                <a:spcPts val="0"/>
              </a:spcBef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MidiNoteOff(prevPitch);</a:t>
            </a:r>
          </a:p>
          <a:p>
            <a:pPr indent="457200" lvl="0" rtl="0" algn="l">
              <a:spcBef>
                <a:spcPts val="0"/>
              </a:spcBef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341" name="Shape 341"/>
          <p:cNvSpPr txBox="1"/>
          <p:nvPr/>
        </p:nvSpPr>
        <p:spPr>
          <a:xfrm rot="5400000">
            <a:off x="5138224" y="2767024"/>
            <a:ext cx="78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200"/>
              <a:t>Pitch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6465643" y="4168988"/>
            <a:ext cx="1263299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200"/>
              <a:t>MIDI OUTPUT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xresdefault.jpg" id="347" name="Shape 347"/>
          <p:cNvPicPr preferRelativeResize="0"/>
          <p:nvPr/>
        </p:nvPicPr>
        <p:blipFill rotWithShape="1">
          <a:blip r:embed="rId3">
            <a:alphaModFix/>
          </a:blip>
          <a:srcRect b="0" l="10104" r="6728" t="0"/>
          <a:stretch/>
        </p:blipFill>
        <p:spPr>
          <a:xfrm>
            <a:off x="530374" y="1320625"/>
            <a:ext cx="3552350" cy="24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/>
          <p:nvPr/>
        </p:nvSpPr>
        <p:spPr>
          <a:xfrm>
            <a:off x="4576100" y="0"/>
            <a:ext cx="45678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/>
        </p:nvSpPr>
        <p:spPr>
          <a:xfrm>
            <a:off x="222025" y="148025"/>
            <a:ext cx="39225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Hardware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Implementation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3600"/>
          </a:p>
        </p:txBody>
      </p:sp>
      <p:sp>
        <p:nvSpPr>
          <p:cNvPr id="350" name="Shape 350"/>
          <p:cNvSpPr txBox="1"/>
          <p:nvPr/>
        </p:nvSpPr>
        <p:spPr>
          <a:xfrm>
            <a:off x="4898750" y="148025"/>
            <a:ext cx="39225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</a:rPr>
              <a:t>Software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</a:rPr>
              <a:t>Implementation</a:t>
            </a:r>
          </a:p>
        </p:txBody>
      </p:sp>
      <p:pic>
        <p:nvPicPr>
          <p:cNvPr descr="Screen-Shot-2015-07-06-at-8.43.53-AM.png" id="351" name="Shape 351"/>
          <p:cNvPicPr preferRelativeResize="0"/>
          <p:nvPr/>
        </p:nvPicPr>
        <p:blipFill rotWithShape="1">
          <a:blip r:embed="rId4">
            <a:alphaModFix/>
          </a:blip>
          <a:srcRect b="0" l="14701" r="15289" t="0"/>
          <a:stretch/>
        </p:blipFill>
        <p:spPr>
          <a:xfrm>
            <a:off x="4898750" y="1332862"/>
            <a:ext cx="3922500" cy="237812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52" name="Shape 352"/>
          <p:cNvSpPr txBox="1"/>
          <p:nvPr/>
        </p:nvSpPr>
        <p:spPr>
          <a:xfrm>
            <a:off x="333025" y="3721475"/>
            <a:ext cx="4021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b="1" lang="en"/>
              <a:t>Sensor schematic and PCB design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en"/>
              <a:t>Sensor Hub schematic and PCB design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4898750" y="3861550"/>
            <a:ext cx="40212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b="1" lang="en">
                <a:solidFill>
                  <a:srgbClr val="FFFFFF"/>
                </a:solidFill>
              </a:rPr>
              <a:t>Mode Menu Navigation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b="1" lang="en">
                <a:solidFill>
                  <a:srgbClr val="FFFFFF"/>
                </a:solidFill>
              </a:rPr>
              <a:t>Calibration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b="1" lang="en">
                <a:solidFill>
                  <a:srgbClr val="FFFFFF"/>
                </a:solidFill>
              </a:rPr>
              <a:t>Mode Functionality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11-MIDITheremin_SchematicPreview.png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75" y="152400"/>
            <a:ext cx="7189858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25" y="152400"/>
            <a:ext cx="75021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689.JPG" id="368" name="Shape 368"/>
          <p:cNvPicPr preferRelativeResize="0"/>
          <p:nvPr/>
        </p:nvPicPr>
        <p:blipFill rotWithShape="1">
          <a:blip r:embed="rId3">
            <a:alphaModFix/>
          </a:blip>
          <a:srcRect b="19672" l="0" r="10047" t="0"/>
          <a:stretch/>
        </p:blipFill>
        <p:spPr>
          <a:xfrm>
            <a:off x="3429000" y="152450"/>
            <a:ext cx="5332792" cy="476244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69" name="Shape 369"/>
          <p:cNvSpPr txBox="1"/>
          <p:nvPr/>
        </p:nvSpPr>
        <p:spPr>
          <a:xfrm>
            <a:off x="152400" y="0"/>
            <a:ext cx="2991000" cy="30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3F3F3"/>
                </a:solidFill>
              </a:rPr>
              <a:t>Prototyping Our Theremin Sensor Board</a:t>
            </a:r>
          </a:p>
        </p:txBody>
      </p:sp>
      <p:pic>
        <p:nvPicPr>
          <p:cNvPr descr="IMG_6221.jpg" id="370" name="Shape 370"/>
          <p:cNvPicPr preferRelativeResize="0"/>
          <p:nvPr/>
        </p:nvPicPr>
        <p:blipFill rotWithShape="1">
          <a:blip r:embed="rId4">
            <a:alphaModFix/>
          </a:blip>
          <a:srcRect b="0" l="16247" r="0" t="0"/>
          <a:stretch/>
        </p:blipFill>
        <p:spPr>
          <a:xfrm>
            <a:off x="425124" y="2600400"/>
            <a:ext cx="2584673" cy="2314498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75" y="152400"/>
            <a:ext cx="7189858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693.JPG"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52400"/>
            <a:ext cx="4838702" cy="4838702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81" name="Shape 381"/>
          <p:cNvSpPr txBox="1"/>
          <p:nvPr/>
        </p:nvSpPr>
        <p:spPr>
          <a:xfrm>
            <a:off x="533400" y="76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Prototyping our Sensor CPU Hub</a:t>
            </a:r>
          </a:p>
        </p:txBody>
      </p:sp>
      <p:pic>
        <p:nvPicPr>
          <p:cNvPr descr="IMG_6251.jpg"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00" y="2352825"/>
            <a:ext cx="3194624" cy="23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36400" y="769175"/>
            <a:ext cx="74904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Successful electronic musicians find ways to be more entertaining </a:t>
            </a:r>
          </a:p>
        </p:txBody>
      </p:sp>
      <p:pic>
        <p:nvPicPr>
          <p:cNvPr descr="b09213a0d0071e51ce6f1f29ba08f98b.jp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98975"/>
            <a:ext cx="4438031" cy="249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_header_kraftwerk.jpg"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456" y="2498975"/>
            <a:ext cx="3445335" cy="24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050" y="152400"/>
            <a:ext cx="57519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b="11852" l="22976" r="50650" t="16663"/>
          <a:stretch/>
        </p:blipFill>
        <p:spPr>
          <a:xfrm>
            <a:off x="2253600" y="113774"/>
            <a:ext cx="3308926" cy="477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 rotWithShape="1">
          <a:blip r:embed="rId4">
            <a:alphaModFix/>
          </a:blip>
          <a:srcRect b="22560" l="29223" r="46959" t="13147"/>
          <a:stretch/>
        </p:blipFill>
        <p:spPr>
          <a:xfrm>
            <a:off x="5688978" y="113775"/>
            <a:ext cx="3308919" cy="47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205650" y="158200"/>
            <a:ext cx="2446200" cy="4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Case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For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Laser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Cutter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/>
        </p:nvSpPr>
        <p:spPr>
          <a:xfrm>
            <a:off x="205650" y="158200"/>
            <a:ext cx="8811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Bill of materials</a:t>
            </a: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50" y="928225"/>
            <a:ext cx="4403675" cy="3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539" y="896287"/>
            <a:ext cx="3987637" cy="35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/>
        </p:nvSpPr>
        <p:spPr>
          <a:xfrm>
            <a:off x="205650" y="158200"/>
            <a:ext cx="8811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Test Plan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56400" y="876400"/>
            <a:ext cx="4059600" cy="3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CPU Board Functional Checks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Power on indicator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Power supply voltages and current levels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Mode button and indicators</a:t>
            </a:r>
          </a:p>
          <a:p>
            <a:pPr indent="-698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Sensor Board Functional Checks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Power supply voltages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Local oscillator accuracy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Pitch oscillator</a:t>
            </a:r>
          </a:p>
          <a:p>
            <a:pPr indent="-304800" lvl="2" marL="1371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Stable behavior</a:t>
            </a:r>
          </a:p>
          <a:p>
            <a:pPr indent="-304800" lvl="2" marL="1371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Detection range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Filter behavior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MISO voltage</a:t>
            </a:r>
          </a:p>
          <a:p>
            <a:pPr indent="-698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Calibration Functionality Check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Run calibration function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Remeasure MISO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5303475" y="248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   4. 	Functional Mode Checks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4.1	Mode 1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4.2	Mode 2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4.3	Mode 3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   5.	MIDI Control Checks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5.1	Mode 1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5.2	Mode 2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5.3	Mode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826800" y="244600"/>
            <a:ext cx="74904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Summary of Resources</a:t>
            </a:r>
          </a:p>
        </p:txBody>
      </p:sp>
      <p:sp>
        <p:nvSpPr>
          <p:cNvPr id="414" name="Shape 414"/>
          <p:cNvSpPr txBox="1"/>
          <p:nvPr>
            <p:ph type="title"/>
          </p:nvPr>
        </p:nvSpPr>
        <p:spPr>
          <a:xfrm>
            <a:off x="111000" y="1564400"/>
            <a:ext cx="2889900" cy="337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u="sng">
                <a:solidFill>
                  <a:srgbClr val="FFFFFF"/>
                </a:solidFill>
              </a:rPr>
              <a:t>Hardware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Surface mount microcontroller breakout board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Usb to jtag programmer</a:t>
            </a:r>
          </a:p>
        </p:txBody>
      </p:sp>
      <p:sp>
        <p:nvSpPr>
          <p:cNvPr id="415" name="Shape 415"/>
          <p:cNvSpPr txBox="1"/>
          <p:nvPr>
            <p:ph type="title"/>
          </p:nvPr>
        </p:nvSpPr>
        <p:spPr>
          <a:xfrm>
            <a:off x="3176425" y="1564400"/>
            <a:ext cx="2889900" cy="337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</a:rPr>
              <a:t>Software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 u="sng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Eagle CAD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LT Spice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AVRDude</a:t>
            </a:r>
          </a:p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6241850" y="1564400"/>
            <a:ext cx="2761200" cy="337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</a:rPr>
              <a:t>Intellectual Property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 u="sng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Build the EM Theremin- by Robert Moog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Arduino MIDI library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205650" y="158200"/>
            <a:ext cx="8811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C</a:t>
            </a:r>
            <a:r>
              <a:rPr lang="en" sz="3600">
                <a:solidFill>
                  <a:srgbClr val="FFFFFF"/>
                </a:solidFill>
              </a:rPr>
              <a:t>ontributions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205650" y="962550"/>
            <a:ext cx="49500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</a:rPr>
              <a:t>Casey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Coil de-risking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Software programming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CPU hub prototyper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Analog Design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</a:rPr>
              <a:t>Charles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Analog design / Sensor board schematic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Sensor board PCB layout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Board layout supervisor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Sensor board assembly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4769450" y="962550"/>
            <a:ext cx="3975600" cy="4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</a:rPr>
              <a:t>Eric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Software programmer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Analog consultant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CPU board assembly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Atmega tool expert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</a:rPr>
              <a:t>James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Git repository supervisor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CPU Hub Schematic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CPU board PCB layout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Documentation writer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 u="sng">
              <a:solidFill>
                <a:srgbClr val="FFFFFF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166050" y="227787"/>
            <a:ext cx="8811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Lessons Learned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232975" y="1117975"/>
            <a:ext cx="41088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Hardware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Magnetic permeability of air isn’t that different from the magnetic permeability of your hand (water).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Nonlinear frequency to voltage converter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4739450" y="1117975"/>
            <a:ext cx="4108800" cy="3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Software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More test points on CPU hub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A better debug set-up.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360700" y="2910850"/>
            <a:ext cx="41088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Communication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Getting block diagrams and I/O standards defined early.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49_071016_DRUMBRUTE.jpg" id="105" name="Shape 105"/>
          <p:cNvPicPr preferRelativeResize="0"/>
          <p:nvPr/>
        </p:nvPicPr>
        <p:blipFill rotWithShape="1">
          <a:blip r:embed="rId3">
            <a:alphaModFix/>
          </a:blip>
          <a:srcRect b="0" l="29063" r="4942" t="0"/>
          <a:stretch/>
        </p:blipFill>
        <p:spPr>
          <a:xfrm>
            <a:off x="4424000" y="95775"/>
            <a:ext cx="4546350" cy="249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resdefault.jpg"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25" y="2739150"/>
            <a:ext cx="3974649" cy="2235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dline-Moog-Model-D-news.jpg" id="107" name="Shape 107"/>
          <p:cNvPicPr preferRelativeResize="0"/>
          <p:nvPr/>
        </p:nvPicPr>
        <p:blipFill rotWithShape="1">
          <a:blip r:embed="rId5">
            <a:alphaModFix/>
          </a:blip>
          <a:srcRect b="0" l="0" r="7235" t="0"/>
          <a:stretch/>
        </p:blipFill>
        <p:spPr>
          <a:xfrm>
            <a:off x="4423999" y="2739150"/>
            <a:ext cx="4546351" cy="2235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A_volca_1_MAIN.png" id="108" name="Shape 108"/>
          <p:cNvPicPr preferRelativeResize="0"/>
          <p:nvPr/>
        </p:nvPicPr>
        <p:blipFill rotWithShape="1">
          <a:blip r:embed="rId6">
            <a:alphaModFix/>
          </a:blip>
          <a:srcRect b="0" l="11419" r="21367" t="-2732"/>
          <a:stretch/>
        </p:blipFill>
        <p:spPr>
          <a:xfrm>
            <a:off x="231425" y="95775"/>
            <a:ext cx="3974650" cy="24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826800" y="244600"/>
            <a:ext cx="74904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Motivation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111000" y="1448900"/>
            <a:ext cx="8844000" cy="337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 electronic musical instrument that is more expressive than traditional </a:t>
            </a:r>
            <a:br>
              <a:rPr lang="en"/>
            </a:br>
            <a:r>
              <a:rPr lang="en"/>
              <a:t>knobs and buttons, but also taps into the legacy of electronic music equipment could be a great way to enter the market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26800" y="244600"/>
            <a:ext cx="74904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Our Mission</a:t>
            </a: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111000" y="1448900"/>
            <a:ext cx="8844000" cy="337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Prototype a musical instrument which is more expressive, has modern interfaces, and incorporates some aspects of legacy analog instruments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826800" y="244600"/>
            <a:ext cx="74904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Requirements</a:t>
            </a: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111000" y="1448900"/>
            <a:ext cx="8844000" cy="337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rgbClr val="FFFFFF"/>
                </a:solidFill>
              </a:rPr>
              <a:t>Need</a:t>
            </a:r>
          </a:p>
          <a:p>
            <a:pPr indent="-317500" lvl="0" marL="457200" algn="l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Modern, simple design. </a:t>
            </a:r>
          </a:p>
          <a:p>
            <a:pPr indent="-317500" lvl="0" marL="457200" algn="l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Intuitive interface which is simple enough for a novice musician to figure out in less than 10 minutes. </a:t>
            </a:r>
          </a:p>
          <a:p>
            <a:pPr indent="-317500" lvl="0" marL="457200" algn="l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Connect to modern musical instruments through commonly used cables and protocols.</a:t>
            </a:r>
          </a:p>
          <a:p>
            <a:pPr indent="-317500" lvl="0" marL="457200" algn="l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(performative) Control musical instruments by movement of hand/body, allow for large motions</a:t>
            </a:r>
          </a:p>
          <a:p>
            <a:pPr indent="-317500" lvl="0" marL="457200" algn="l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Function in noisy environments (like on a stage in a concert).</a:t>
            </a: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Be able to garner some credibility among electronic music geeks. </a:t>
            </a:r>
          </a:p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rgbClr val="FFFFFF"/>
                </a:solidFill>
              </a:rPr>
              <a:t>Should</a:t>
            </a:r>
          </a:p>
          <a:p>
            <a:pPr indent="-317500" lvl="0" marL="457200" algn="l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Provide user feedback.</a:t>
            </a:r>
          </a:p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u="sng">
                <a:solidFill>
                  <a:srgbClr val="FFFFFF"/>
                </a:solidFill>
              </a:rPr>
              <a:t>May</a:t>
            </a:r>
          </a:p>
          <a:p>
            <a:pPr indent="-317500" lvl="0" marL="457200" algn="l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Can be dropped from 2 feet and survive.</a:t>
            </a: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400">
                <a:solidFill>
                  <a:srgbClr val="FFFFFF"/>
                </a:solidFill>
              </a:rPr>
              <a:t>Connect to and control non-musical devices, such as lighting controls.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remin.jpg" id="131" name="Shape 131"/>
          <p:cNvPicPr preferRelativeResize="0"/>
          <p:nvPr/>
        </p:nvPicPr>
        <p:blipFill rotWithShape="1">
          <a:blip r:embed="rId3">
            <a:alphaModFix/>
          </a:blip>
          <a:srcRect b="15243" l="0" r="0" t="15243"/>
          <a:stretch/>
        </p:blipFill>
        <p:spPr>
          <a:xfrm>
            <a:off x="4308425" y="308000"/>
            <a:ext cx="4527600" cy="451169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2" name="Shape 132"/>
          <p:cNvSpPr txBox="1"/>
          <p:nvPr>
            <p:ph type="title"/>
          </p:nvPr>
        </p:nvSpPr>
        <p:spPr>
          <a:xfrm>
            <a:off x="86325" y="3426900"/>
            <a:ext cx="6873900" cy="157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/>
              <a:t>THE MIDI THEREMIN</a:t>
            </a:r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86325" y="754700"/>
            <a:ext cx="3942600" cy="1490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/>
              <a:t>TEAM 11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76000" y="967850"/>
            <a:ext cx="8844000" cy="337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Inductive Proximity MIDI Controller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VS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MIDI THEREMIN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72675" y="123350"/>
            <a:ext cx="46500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Hey, wait, I thought you guys were 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